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8" r:id="rId3"/>
    <p:sldId id="257" r:id="rId4"/>
    <p:sldId id="280" r:id="rId5"/>
    <p:sldId id="260" r:id="rId6"/>
    <p:sldId id="258" r:id="rId7"/>
    <p:sldId id="259" r:id="rId8"/>
    <p:sldId id="263" r:id="rId9"/>
    <p:sldId id="261" r:id="rId10"/>
    <p:sldId id="265" r:id="rId11"/>
    <p:sldId id="277" r:id="rId12"/>
    <p:sldId id="266" r:id="rId13"/>
    <p:sldId id="267" r:id="rId14"/>
    <p:sldId id="276" r:id="rId15"/>
    <p:sldId id="268" r:id="rId16"/>
    <p:sldId id="269" r:id="rId17"/>
    <p:sldId id="270" r:id="rId18"/>
    <p:sldId id="271" r:id="rId19"/>
    <p:sldId id="272" r:id="rId20"/>
    <p:sldId id="273" r:id="rId21"/>
    <p:sldId id="274" r:id="rId22"/>
    <p:sldId id="275"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394"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A2EA5F-CBE6-4FE9-B586-7A3610B8776F}"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2EA5F-CBE6-4FE9-B586-7A3610B8776F}"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2EA5F-CBE6-4FE9-B586-7A3610B8776F}"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2EA5F-CBE6-4FE9-B586-7A3610B8776F}"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A2EA5F-CBE6-4FE9-B586-7A3610B8776F}" type="datetimeFigureOut">
              <a:rPr lang="en-US" smtClean="0"/>
              <a:pPr/>
              <a:t>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2EA5F-CBE6-4FE9-B586-7A3610B8776F}" type="datetimeFigureOut">
              <a:rPr lang="en-US" smtClean="0"/>
              <a:pPr/>
              <a:t>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2EA5F-CBE6-4FE9-B586-7A3610B8776F}" type="datetimeFigureOut">
              <a:rPr lang="en-US" smtClean="0"/>
              <a:pPr/>
              <a:t>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2EA5F-CBE6-4FE9-B586-7A3610B8776F}" type="datetimeFigureOut">
              <a:rPr lang="en-US" smtClean="0"/>
              <a:pPr/>
              <a:t>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2EA5F-CBE6-4FE9-B586-7A3610B8776F}" type="datetimeFigureOut">
              <a:rPr lang="en-US" smtClean="0"/>
              <a:pPr/>
              <a:t>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2EA5F-CBE6-4FE9-B586-7A3610B8776F}" type="datetimeFigureOut">
              <a:rPr lang="en-US" smtClean="0"/>
              <a:pPr/>
              <a:t>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2EA5F-CBE6-4FE9-B586-7A3610B8776F}" type="datetimeFigureOut">
              <a:rPr lang="en-US" smtClean="0"/>
              <a:pPr/>
              <a:t>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03366-62A3-443E-862F-18C97AF40F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2EA5F-CBE6-4FE9-B586-7A3610B8776F}" type="datetimeFigureOut">
              <a:rPr lang="en-US" smtClean="0"/>
              <a:pPr/>
              <a:t>2/18/2012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03366-62A3-443E-862F-18C97AF40F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3295651"/>
          </a:xfrm>
        </p:spPr>
        <p:txBody>
          <a:bodyPr>
            <a:normAutofit/>
          </a:bodyPr>
          <a:lstStyle/>
          <a:p>
            <a:r>
              <a:rPr lang="en-US" dirty="0" smtClean="0">
                <a:latin typeface="Arial Black" pitchFamily="34" charset="0"/>
              </a:rPr>
              <a:t>Anti-terror uses of the P300-based,Concealed</a:t>
            </a:r>
            <a:br>
              <a:rPr lang="en-US" dirty="0" smtClean="0">
                <a:latin typeface="Arial Black" pitchFamily="34" charset="0"/>
              </a:rPr>
            </a:br>
            <a:r>
              <a:rPr lang="en-US" dirty="0" smtClean="0">
                <a:latin typeface="Arial Black" pitchFamily="34" charset="0"/>
              </a:rPr>
              <a:t>Information Test; Deception Awareness effects</a:t>
            </a:r>
            <a:endParaRPr lang="en-US" dirty="0">
              <a:latin typeface="Arial Black" pitchFamily="34" charset="0"/>
            </a:endParaRPr>
          </a:p>
        </p:txBody>
      </p:sp>
      <p:sp>
        <p:nvSpPr>
          <p:cNvPr id="3" name="Subtitle 2"/>
          <p:cNvSpPr>
            <a:spLocks noGrp="1"/>
          </p:cNvSpPr>
          <p:nvPr>
            <p:ph type="subTitle" idx="1"/>
          </p:nvPr>
        </p:nvSpPr>
        <p:spPr/>
        <p:txBody>
          <a:bodyPr/>
          <a:lstStyle/>
          <a:p>
            <a:r>
              <a:rPr lang="en-US" dirty="0" smtClean="0">
                <a:solidFill>
                  <a:srgbClr val="7030A0"/>
                </a:solidFill>
                <a:latin typeface="Arial Black" pitchFamily="34" charset="0"/>
              </a:rPr>
              <a:t>J. Peter Rosenfeld</a:t>
            </a:r>
          </a:p>
          <a:p>
            <a:r>
              <a:rPr lang="en-US" dirty="0" smtClean="0">
                <a:solidFill>
                  <a:srgbClr val="7030A0"/>
                </a:solidFill>
                <a:latin typeface="Arial Black" pitchFamily="34" charset="0"/>
              </a:rPr>
              <a:t>Northwestern University</a:t>
            </a:r>
          </a:p>
          <a:p>
            <a:r>
              <a:rPr lang="en-US" dirty="0" smtClean="0">
                <a:solidFill>
                  <a:srgbClr val="7030A0"/>
                </a:solidFill>
                <a:latin typeface="Arial Black" pitchFamily="34" charset="0"/>
              </a:rPr>
              <a:t>Psychology Department</a:t>
            </a:r>
            <a:endParaRPr lang="en-US"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1447801" y="1219200"/>
            <a:ext cx="72390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Black" pitchFamily="34" charset="0"/>
              </a:rPr>
              <a:t>Other Applications of P300-based “Memory Detection” are known…</a:t>
            </a:r>
            <a:endParaRPr lang="en-US" sz="3200" dirty="0">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Black" pitchFamily="34" charset="0"/>
              </a:rPr>
              <a:t>Forensic, Neuropsychology (Malingering), Various innate preferences….</a:t>
            </a:r>
          </a:p>
          <a:p>
            <a:endParaRPr lang="en-US" dirty="0" smtClean="0">
              <a:solidFill>
                <a:srgbClr val="7030A0"/>
              </a:solidFill>
              <a:latin typeface="Arial Black" pitchFamily="34" charset="0"/>
            </a:endParaRPr>
          </a:p>
          <a:p>
            <a:r>
              <a:rPr lang="en-US" dirty="0" smtClean="0">
                <a:latin typeface="Arial Black" pitchFamily="34" charset="0"/>
              </a:rPr>
              <a:t>In recent years we have been looking for </a:t>
            </a:r>
            <a:r>
              <a:rPr lang="en-US" dirty="0" smtClean="0">
                <a:solidFill>
                  <a:srgbClr val="7030A0"/>
                </a:solidFill>
                <a:latin typeface="Arial Black" pitchFamily="34" charset="0"/>
              </a:rPr>
              <a:t>ways to increase sensitivity </a:t>
            </a:r>
            <a:r>
              <a:rPr lang="en-US" dirty="0" smtClean="0">
                <a:latin typeface="Arial Black" pitchFamily="34" charset="0"/>
              </a:rPr>
              <a:t>of all, as well as to improve resistance to various countermeasures. Regarding the former……</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rial Black" pitchFamily="34" charset="0"/>
              </a:rPr>
              <a:t>Part II</a:t>
            </a:r>
            <a:endParaRPr lang="en-US" dirty="0">
              <a:solidFill>
                <a:srgbClr val="7030A0"/>
              </a:solidFill>
              <a:latin typeface="Arial Black" pitchFamily="34" charset="0"/>
            </a:endParaRPr>
          </a:p>
        </p:txBody>
      </p:sp>
      <p:sp>
        <p:nvSpPr>
          <p:cNvPr id="3" name="Content Placeholder 2"/>
          <p:cNvSpPr>
            <a:spLocks noGrp="1"/>
          </p:cNvSpPr>
          <p:nvPr>
            <p:ph idx="1"/>
          </p:nvPr>
        </p:nvSpPr>
        <p:spPr>
          <a:xfrm>
            <a:off x="457200" y="1143000"/>
            <a:ext cx="8229600" cy="5562600"/>
          </a:xfrm>
        </p:spPr>
        <p:txBody>
          <a:bodyPr>
            <a:normAutofit fontScale="40000" lnSpcReduction="20000"/>
          </a:bodyPr>
          <a:lstStyle/>
          <a:p>
            <a:r>
              <a:rPr lang="en-US" sz="5900" dirty="0" smtClean="0">
                <a:latin typeface="Arial Black" pitchFamily="34" charset="0"/>
              </a:rPr>
              <a:t>Does suspect’s </a:t>
            </a:r>
            <a:r>
              <a:rPr lang="en-US" sz="5900" dirty="0" smtClean="0">
                <a:solidFill>
                  <a:srgbClr val="7030A0"/>
                </a:solidFill>
                <a:latin typeface="Arial Black" pitchFamily="34" charset="0"/>
              </a:rPr>
              <a:t>heightened awareness</a:t>
            </a:r>
            <a:r>
              <a:rPr lang="en-US" sz="5900" dirty="0" smtClean="0">
                <a:latin typeface="Arial Black" pitchFamily="34" charset="0"/>
              </a:rPr>
              <a:t> </a:t>
            </a:r>
            <a:r>
              <a:rPr lang="en-US" sz="5900" dirty="0" smtClean="0">
                <a:solidFill>
                  <a:srgbClr val="7030A0"/>
                </a:solidFill>
                <a:latin typeface="Arial Black" pitchFamily="34" charset="0"/>
              </a:rPr>
              <a:t>of need to deceive </a:t>
            </a:r>
            <a:r>
              <a:rPr lang="en-US" sz="5900" dirty="0" smtClean="0">
                <a:latin typeface="Arial Black" pitchFamily="34" charset="0"/>
              </a:rPr>
              <a:t>enhance test sensitivity?</a:t>
            </a:r>
          </a:p>
          <a:p>
            <a:endParaRPr lang="en-US" sz="5900" dirty="0" smtClean="0">
              <a:latin typeface="Arial Black" pitchFamily="34" charset="0"/>
            </a:endParaRPr>
          </a:p>
          <a:p>
            <a:r>
              <a:rPr lang="en-US" sz="5900" dirty="0" smtClean="0">
                <a:solidFill>
                  <a:srgbClr val="7030A0"/>
                </a:solidFill>
                <a:latin typeface="Arial Black" pitchFamily="34" charset="0"/>
              </a:rPr>
              <a:t>Ben-</a:t>
            </a:r>
            <a:r>
              <a:rPr lang="en-US" sz="5900" dirty="0" err="1" smtClean="0">
                <a:solidFill>
                  <a:srgbClr val="7030A0"/>
                </a:solidFill>
                <a:latin typeface="Arial Black" pitchFamily="34" charset="0"/>
              </a:rPr>
              <a:t>Shakhar</a:t>
            </a:r>
            <a:r>
              <a:rPr lang="en-US" sz="5900" dirty="0" smtClean="0">
                <a:latin typeface="Arial Black" pitchFamily="34" charset="0"/>
              </a:rPr>
              <a:t> et al. asked with ANS-CIT.</a:t>
            </a:r>
          </a:p>
          <a:p>
            <a:endParaRPr lang="en-US" sz="5900" dirty="0" smtClean="0">
              <a:latin typeface="Arial Black" pitchFamily="34" charset="0"/>
            </a:endParaRPr>
          </a:p>
          <a:p>
            <a:r>
              <a:rPr lang="en-US" sz="5900" dirty="0" err="1" smtClean="0">
                <a:solidFill>
                  <a:srgbClr val="7030A0"/>
                </a:solidFill>
                <a:latin typeface="Arial Black" pitchFamily="34" charset="0"/>
              </a:rPr>
              <a:t>Verschuere</a:t>
            </a:r>
            <a:r>
              <a:rPr lang="en-US" sz="5900" dirty="0" smtClean="0">
                <a:latin typeface="Arial Black" pitchFamily="34" charset="0"/>
              </a:rPr>
              <a:t> et al.,(2009) asked question about P300 first with deception </a:t>
            </a:r>
            <a:r>
              <a:rPr lang="en-US" sz="5900" dirty="0" err="1" smtClean="0">
                <a:latin typeface="Arial Black" pitchFamily="34" charset="0"/>
              </a:rPr>
              <a:t>vs</a:t>
            </a:r>
            <a:r>
              <a:rPr lang="en-US" sz="5900" dirty="0" smtClean="0">
                <a:latin typeface="Arial Black" pitchFamily="34" charset="0"/>
              </a:rPr>
              <a:t> control group &amp; </a:t>
            </a:r>
            <a:r>
              <a:rPr lang="en-US" sz="5900" dirty="0" smtClean="0">
                <a:solidFill>
                  <a:srgbClr val="00B050"/>
                </a:solidFill>
                <a:latin typeface="Arial Black" pitchFamily="34" charset="0"/>
              </a:rPr>
              <a:t>3-stimulus protocol</a:t>
            </a:r>
            <a:r>
              <a:rPr lang="en-US" sz="5900" dirty="0" smtClean="0">
                <a:latin typeface="Arial Black" pitchFamily="34" charset="0"/>
              </a:rPr>
              <a:t>: Probe, Target, 4 </a:t>
            </a:r>
            <a:r>
              <a:rPr lang="en-US" sz="5900" dirty="0" err="1" smtClean="0">
                <a:latin typeface="Arial Black" pitchFamily="34" charset="0"/>
              </a:rPr>
              <a:t>Irrels</a:t>
            </a:r>
            <a:r>
              <a:rPr lang="en-US" sz="5900" dirty="0" smtClean="0">
                <a:latin typeface="Arial Black" pitchFamily="34" charset="0"/>
              </a:rPr>
              <a:t>., but didn’t get the key interaction: P-I x group, but did get suggestive (p&lt;.08) hit rate difference.</a:t>
            </a:r>
          </a:p>
          <a:p>
            <a:endParaRPr lang="en-US" sz="5900" dirty="0" smtClean="0">
              <a:latin typeface="Arial Black" pitchFamily="34" charset="0"/>
            </a:endParaRPr>
          </a:p>
          <a:p>
            <a:r>
              <a:rPr lang="en-US" sz="5900" dirty="0" smtClean="0">
                <a:latin typeface="Arial Black" pitchFamily="34" charset="0"/>
              </a:rPr>
              <a:t>Allen </a:t>
            </a:r>
            <a:r>
              <a:rPr lang="en-US" sz="5900" dirty="0" err="1" smtClean="0">
                <a:latin typeface="Arial Black" pitchFamily="34" charset="0"/>
              </a:rPr>
              <a:t>Hu</a:t>
            </a:r>
            <a:r>
              <a:rPr lang="en-US" sz="5900" dirty="0" smtClean="0">
                <a:latin typeface="Arial Black" pitchFamily="34" charset="0"/>
              </a:rPr>
              <a:t> &amp; I re-did study—to try to extend </a:t>
            </a:r>
            <a:r>
              <a:rPr lang="en-US" sz="5900" dirty="0" err="1" smtClean="0">
                <a:latin typeface="Arial Black" pitchFamily="34" charset="0"/>
              </a:rPr>
              <a:t>Verschuere</a:t>
            </a:r>
            <a:r>
              <a:rPr lang="en-US" sz="5900" dirty="0" smtClean="0">
                <a:latin typeface="Arial Black" pitchFamily="34" charset="0"/>
              </a:rPr>
              <a:t> et al., ’09.</a:t>
            </a:r>
          </a:p>
          <a:p>
            <a:endParaRPr lang="en-US" sz="4100" dirty="0" smtClean="0">
              <a:latin typeface="Arial Black" pitchFamily="34" charset="0"/>
            </a:endParaRPr>
          </a:p>
          <a:p>
            <a:endParaRPr lang="en-US" sz="4100" dirty="0" smtClean="0">
              <a:latin typeface="Arial Black" pitchFamily="34" charset="0"/>
            </a:endParaRPr>
          </a:p>
          <a:p>
            <a:pPr>
              <a:buNone/>
            </a:pPr>
            <a:endParaRPr lang="en-US" dirty="0" smtClean="0">
              <a:latin typeface="Arial Black" pitchFamily="34" charset="0"/>
            </a:endParaRPr>
          </a:p>
          <a:p>
            <a:pPr>
              <a:buNone/>
            </a:pPr>
            <a:r>
              <a:rPr lang="en-US" dirty="0" smtClean="0">
                <a:latin typeface="Arial Black" pitchFamily="34" charset="0"/>
              </a:rPr>
              <a:t>  </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7030A0"/>
                </a:solidFill>
                <a:latin typeface="Arial Black" pitchFamily="34" charset="0"/>
              </a:rPr>
              <a:t>Verschuere</a:t>
            </a:r>
            <a:r>
              <a:rPr lang="en-US" dirty="0" smtClean="0">
                <a:solidFill>
                  <a:srgbClr val="7030A0"/>
                </a:solidFill>
                <a:latin typeface="Arial Black" pitchFamily="34" charset="0"/>
              </a:rPr>
              <a:t> et al. (2009)</a:t>
            </a:r>
            <a:endParaRPr lang="en-US" dirty="0">
              <a:solidFill>
                <a:srgbClr val="7030A0"/>
              </a:solidFill>
              <a:latin typeface="Arial Black" pitchFamily="34" charset="0"/>
            </a:endParaRPr>
          </a:p>
        </p:txBody>
      </p:sp>
      <p:sp>
        <p:nvSpPr>
          <p:cNvPr id="3" name="Content Placeholder 2"/>
          <p:cNvSpPr>
            <a:spLocks noGrp="1"/>
          </p:cNvSpPr>
          <p:nvPr>
            <p:ph idx="1"/>
          </p:nvPr>
        </p:nvSpPr>
        <p:spPr/>
        <p:txBody>
          <a:bodyPr>
            <a:normAutofit fontScale="85000" lnSpcReduction="10000"/>
          </a:bodyPr>
          <a:lstStyle/>
          <a:p>
            <a:r>
              <a:rPr lang="en-US" b="1" dirty="0" smtClean="0">
                <a:latin typeface="Arial Black" pitchFamily="34" charset="0"/>
              </a:rPr>
              <a:t>1) </a:t>
            </a:r>
            <a:r>
              <a:rPr lang="en-US" b="1" dirty="0" err="1" smtClean="0">
                <a:latin typeface="Arial Black" pitchFamily="34" charset="0"/>
              </a:rPr>
              <a:t>Verschuere</a:t>
            </a:r>
            <a:r>
              <a:rPr lang="en-US" b="1" dirty="0" smtClean="0">
                <a:latin typeface="Arial Black" pitchFamily="34" charset="0"/>
              </a:rPr>
              <a:t> et al. (2009) used an </a:t>
            </a:r>
            <a:r>
              <a:rPr lang="en-US" b="1" dirty="0" smtClean="0">
                <a:solidFill>
                  <a:srgbClr val="00B050"/>
                </a:solidFill>
                <a:latin typeface="Arial Black" pitchFamily="34" charset="0"/>
              </a:rPr>
              <a:t>extremely over-learned probe, one’s first name</a:t>
            </a:r>
            <a:r>
              <a:rPr lang="en-US" b="1" dirty="0" smtClean="0">
                <a:latin typeface="Arial Black" pitchFamily="34" charset="0"/>
              </a:rPr>
              <a:t>, whose special meaningfulness may have overshadowed the deception manipulation, so that in a control group not alerted about the need to deceive, the oddball effect produced P300 amplitudes at ceiling levels.</a:t>
            </a:r>
          </a:p>
          <a:p>
            <a:r>
              <a:rPr lang="en-US" b="1" dirty="0" smtClean="0">
                <a:latin typeface="Arial Black" pitchFamily="34" charset="0"/>
              </a:rPr>
              <a:t> 2) </a:t>
            </a:r>
            <a:r>
              <a:rPr lang="en-US" b="1" dirty="0" smtClean="0">
                <a:solidFill>
                  <a:srgbClr val="00B050"/>
                </a:solidFill>
                <a:latin typeface="Arial Black" pitchFamily="34" charset="0"/>
              </a:rPr>
              <a:t>Subjects were given the deception manipulation only once </a:t>
            </a:r>
            <a:r>
              <a:rPr lang="en-US" b="1" dirty="0" smtClean="0">
                <a:latin typeface="Arial Black" pitchFamily="34" charset="0"/>
              </a:rPr>
              <a:t>prior to the P300 recording block. Results: suggestive.</a:t>
            </a:r>
            <a:endParaRPr lang="en-US" b="1" dirty="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rial Black" pitchFamily="34" charset="0"/>
              </a:rPr>
              <a:t>Our New Study</a:t>
            </a:r>
            <a:endParaRPr lang="en-US" dirty="0">
              <a:solidFill>
                <a:srgbClr val="7030A0"/>
              </a:solidFill>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US" b="1" dirty="0" smtClean="0">
                <a:latin typeface="Arial Black" pitchFamily="34" charset="0"/>
              </a:rPr>
              <a:t> We expected that by </a:t>
            </a:r>
            <a:r>
              <a:rPr lang="en-US" b="1" dirty="0" smtClean="0">
                <a:solidFill>
                  <a:srgbClr val="00B050"/>
                </a:solidFill>
                <a:latin typeface="Arial Black" pitchFamily="34" charset="0"/>
              </a:rPr>
              <a:t>maintaining awareness of deception via ongoing feedback throughout the testing run, and use of a less well-rehearsed probe,</a:t>
            </a:r>
            <a:r>
              <a:rPr lang="en-US" b="1" dirty="0" smtClean="0">
                <a:latin typeface="Arial Black" pitchFamily="34" charset="0"/>
              </a:rPr>
              <a:t> the home town name, we can demonstrate the enhanced effect of awareness of deception on probe-minus-irrelevant P300 differences and detection rates.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rial Black" pitchFamily="34" charset="0"/>
              </a:rPr>
              <a:t>Our Study</a:t>
            </a:r>
            <a:endParaRPr lang="en-US" dirty="0">
              <a:solidFill>
                <a:srgbClr val="7030A0"/>
              </a:solidFill>
              <a:latin typeface="Arial Black" pitchFamily="34" charset="0"/>
            </a:endParaRPr>
          </a:p>
        </p:txBody>
      </p:sp>
      <p:sp>
        <p:nvSpPr>
          <p:cNvPr id="3" name="Content Placeholder 2"/>
          <p:cNvSpPr>
            <a:spLocks noGrp="1"/>
          </p:cNvSpPr>
          <p:nvPr>
            <p:ph idx="1"/>
          </p:nvPr>
        </p:nvSpPr>
        <p:spPr>
          <a:xfrm>
            <a:off x="457200" y="1143000"/>
            <a:ext cx="8229600" cy="5715000"/>
          </a:xfrm>
        </p:spPr>
        <p:txBody>
          <a:bodyPr>
            <a:normAutofit fontScale="85000" lnSpcReduction="10000"/>
          </a:bodyPr>
          <a:lstStyle/>
          <a:p>
            <a:r>
              <a:rPr lang="en-US" b="1" u="sng" dirty="0" smtClean="0">
                <a:solidFill>
                  <a:srgbClr val="7030A0"/>
                </a:solidFill>
                <a:latin typeface="Arial Black" pitchFamily="34" charset="0"/>
              </a:rPr>
              <a:t>Control (low deception awareness) group </a:t>
            </a:r>
            <a:r>
              <a:rPr lang="en-US" b="1" dirty="0" smtClean="0">
                <a:solidFill>
                  <a:srgbClr val="7030A0"/>
                </a:solidFill>
                <a:latin typeface="Arial Black" pitchFamily="34" charset="0"/>
              </a:rPr>
              <a:t>subjects </a:t>
            </a:r>
            <a:r>
              <a:rPr lang="en-US" b="1" dirty="0" smtClean="0">
                <a:latin typeface="Arial Black" pitchFamily="34" charset="0"/>
              </a:rPr>
              <a:t>read, “You are going to see a series of words on the display screen. These words are town names</a:t>
            </a:r>
            <a:r>
              <a:rPr lang="en-US" b="1" dirty="0" smtClean="0">
                <a:solidFill>
                  <a:srgbClr val="7030A0"/>
                </a:solidFill>
                <a:latin typeface="Arial Black" pitchFamily="34" charset="0"/>
              </a:rPr>
              <a:t>. You are to press the right hand button which means, ‘I recognize the target’ when you see the target name which is</a:t>
            </a:r>
            <a:r>
              <a:rPr lang="en-US" b="1" i="1" dirty="0" smtClean="0">
                <a:solidFill>
                  <a:srgbClr val="7030A0"/>
                </a:solidFill>
                <a:latin typeface="Arial Black" pitchFamily="34" charset="0"/>
              </a:rPr>
              <a:t> Norfolk</a:t>
            </a:r>
            <a:r>
              <a:rPr lang="en-US" b="1" dirty="0" smtClean="0">
                <a:solidFill>
                  <a:srgbClr val="7030A0"/>
                </a:solidFill>
                <a:latin typeface="Arial Black" pitchFamily="34" charset="0"/>
              </a:rPr>
              <a:t>. You press the left hand button to </a:t>
            </a:r>
            <a:r>
              <a:rPr lang="en-US" b="1" u="sng" dirty="0" smtClean="0">
                <a:solidFill>
                  <a:srgbClr val="7030A0"/>
                </a:solidFill>
                <a:latin typeface="Arial Black" pitchFamily="34" charset="0"/>
              </a:rPr>
              <a:t>all other names .</a:t>
            </a:r>
            <a:r>
              <a:rPr lang="en-US" b="1" dirty="0" smtClean="0">
                <a:latin typeface="Arial Black" pitchFamily="34" charset="0"/>
              </a:rPr>
              <a:t> </a:t>
            </a:r>
          </a:p>
          <a:p>
            <a:r>
              <a:rPr lang="en-US" b="1" dirty="0" smtClean="0">
                <a:latin typeface="Arial Black" pitchFamily="34" charset="0"/>
              </a:rPr>
              <a:t>We can tell from your brain waves we record on each trial--with 80-90% accuracy—if you mistakenly press the wrong button. We will give you feedback to this effect every few minutes.”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u="sng" dirty="0" smtClean="0">
                <a:solidFill>
                  <a:srgbClr val="7030A0"/>
                </a:solidFill>
                <a:latin typeface="Arial Black" pitchFamily="34" charset="0"/>
              </a:rPr>
              <a:t>Deception Group </a:t>
            </a:r>
            <a:r>
              <a:rPr lang="en-US" sz="3200" b="1" dirty="0" smtClean="0">
                <a:solidFill>
                  <a:srgbClr val="7030A0"/>
                </a:solidFill>
                <a:latin typeface="Arial Black" pitchFamily="34" charset="0"/>
              </a:rPr>
              <a:t>also told: “You are going to see a series of town names…</a:t>
            </a:r>
            <a:br>
              <a:rPr lang="en-US" sz="3200" b="1" dirty="0" smtClean="0">
                <a:solidFill>
                  <a:srgbClr val="7030A0"/>
                </a:solidFill>
                <a:latin typeface="Arial Black" pitchFamily="34" charset="0"/>
              </a:rPr>
            </a:br>
            <a:endParaRPr lang="en-US" sz="3200" b="1" dirty="0">
              <a:solidFill>
                <a:srgbClr val="7030A0"/>
              </a:solidFill>
              <a:latin typeface="Arial Black" pitchFamily="34" charset="0"/>
            </a:endParaRPr>
          </a:p>
        </p:txBody>
      </p:sp>
      <p:sp>
        <p:nvSpPr>
          <p:cNvPr id="3" name="Content Placeholder 2"/>
          <p:cNvSpPr>
            <a:spLocks noGrp="1"/>
          </p:cNvSpPr>
          <p:nvPr>
            <p:ph idx="1"/>
          </p:nvPr>
        </p:nvSpPr>
        <p:spPr>
          <a:xfrm>
            <a:off x="533400" y="1295400"/>
            <a:ext cx="8229600" cy="5562600"/>
          </a:xfrm>
        </p:spPr>
        <p:txBody>
          <a:bodyPr>
            <a:normAutofit fontScale="32500" lnSpcReduction="20000"/>
          </a:bodyPr>
          <a:lstStyle/>
          <a:p>
            <a:r>
              <a:rPr lang="en-US" sz="6200" b="1" dirty="0" smtClean="0">
                <a:latin typeface="Arial Black" pitchFamily="34" charset="0"/>
              </a:rPr>
              <a:t>You are to press the right button which </a:t>
            </a:r>
            <a:r>
              <a:rPr lang="en-US" sz="6200" b="1" dirty="0" err="1" smtClean="0">
                <a:latin typeface="Arial Black" pitchFamily="34" charset="0"/>
              </a:rPr>
              <a:t>means,’I</a:t>
            </a:r>
            <a:r>
              <a:rPr lang="en-US" sz="6200" b="1" dirty="0" smtClean="0">
                <a:latin typeface="Arial Black" pitchFamily="34" charset="0"/>
              </a:rPr>
              <a:t> recognize it’ when you see the target name which is </a:t>
            </a:r>
            <a:r>
              <a:rPr lang="en-US" sz="6200" b="1" i="1" dirty="0" smtClean="0">
                <a:latin typeface="Arial Black" pitchFamily="34" charset="0"/>
              </a:rPr>
              <a:t>Norfolk</a:t>
            </a:r>
            <a:r>
              <a:rPr lang="en-US" sz="6200" b="1" dirty="0" smtClean="0">
                <a:latin typeface="Arial Black" pitchFamily="34" charset="0"/>
              </a:rPr>
              <a:t>. You will therefore be telling the </a:t>
            </a:r>
            <a:r>
              <a:rPr lang="en-US" sz="6200" b="1" dirty="0" smtClean="0">
                <a:solidFill>
                  <a:srgbClr val="FF0000"/>
                </a:solidFill>
                <a:latin typeface="Arial Black" pitchFamily="34" charset="0"/>
              </a:rPr>
              <a:t>TRUTH</a:t>
            </a:r>
            <a:r>
              <a:rPr lang="en-US" sz="6200" b="1" dirty="0" smtClean="0">
                <a:latin typeface="Arial Black" pitchFamily="34" charset="0"/>
              </a:rPr>
              <a:t> since you DO recognize it as your target name. You press the left button which means ‘I don't recognize it’ to all other names which are not targets.</a:t>
            </a:r>
            <a:r>
              <a:rPr lang="en-US" sz="6200" b="1" dirty="0" smtClean="0">
                <a:solidFill>
                  <a:srgbClr val="7030A0"/>
                </a:solidFill>
                <a:latin typeface="Arial Black" pitchFamily="34" charset="0"/>
              </a:rPr>
              <a:t> </a:t>
            </a:r>
          </a:p>
          <a:p>
            <a:endParaRPr lang="en-US" sz="6200" b="1" dirty="0" smtClean="0">
              <a:solidFill>
                <a:srgbClr val="7030A0"/>
              </a:solidFill>
              <a:latin typeface="Arial Black" pitchFamily="34" charset="0"/>
            </a:endParaRPr>
          </a:p>
          <a:p>
            <a:r>
              <a:rPr lang="en-US" sz="6200" b="1" dirty="0" smtClean="0">
                <a:solidFill>
                  <a:srgbClr val="7030A0"/>
                </a:solidFill>
                <a:latin typeface="Arial Black" pitchFamily="34" charset="0"/>
              </a:rPr>
              <a:t> </a:t>
            </a:r>
            <a:r>
              <a:rPr lang="en-US" sz="7400" b="1" dirty="0" smtClean="0">
                <a:solidFill>
                  <a:srgbClr val="7030A0"/>
                </a:solidFill>
                <a:latin typeface="Arial Black" pitchFamily="34" charset="0"/>
              </a:rPr>
              <a:t>But one of these non-target names you will see is your home town name. When you press the ‘I don't recognize it’ button for this name you will be </a:t>
            </a:r>
            <a:r>
              <a:rPr lang="en-US" sz="7400" b="1" dirty="0" smtClean="0">
                <a:solidFill>
                  <a:srgbClr val="FF0000"/>
                </a:solidFill>
                <a:latin typeface="Arial Black" pitchFamily="34" charset="0"/>
              </a:rPr>
              <a:t>LYING</a:t>
            </a:r>
            <a:r>
              <a:rPr lang="en-US" sz="7400" b="1" dirty="0" smtClean="0">
                <a:solidFill>
                  <a:srgbClr val="7030A0"/>
                </a:solidFill>
                <a:latin typeface="Arial Black" pitchFamily="34" charset="0"/>
              </a:rPr>
              <a:t>. You don't recognize it as your target, but you DO recognize it as your home town. </a:t>
            </a:r>
          </a:p>
          <a:p>
            <a:endParaRPr lang="en-US" sz="4200" b="1" dirty="0" smtClean="0">
              <a:solidFill>
                <a:srgbClr val="7030A0"/>
              </a:solidFill>
              <a:latin typeface="Arial Black" pitchFamily="34" charset="0"/>
            </a:endParaRPr>
          </a:p>
          <a:p>
            <a:r>
              <a:rPr lang="en-US" sz="6200" b="1" dirty="0" smtClean="0">
                <a:latin typeface="Arial Black" pitchFamily="34" charset="0"/>
              </a:rPr>
              <a:t>We can tell from your brain waves we record on each trial--with 80-90% accuracy—when you deceptively deny recognizing your personal information. We will give you feedback to this effect every few minutes.”</a:t>
            </a:r>
            <a:endParaRPr lang="en-US" sz="6200" b="1" dirty="0">
              <a:latin typeface="Arial Black"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rial Black" pitchFamily="34" charset="0"/>
              </a:rPr>
              <a:t>Deception Feedbacks:</a:t>
            </a:r>
            <a:endParaRPr lang="en-US" dirty="0">
              <a:solidFill>
                <a:srgbClr val="7030A0"/>
              </a:solidFill>
              <a:latin typeface="Arial Black" pitchFamily="34" charset="0"/>
            </a:endParaRPr>
          </a:p>
        </p:txBody>
      </p:sp>
      <p:sp>
        <p:nvSpPr>
          <p:cNvPr id="3" name="Content Placeholder 2"/>
          <p:cNvSpPr>
            <a:spLocks noGrp="1"/>
          </p:cNvSpPr>
          <p:nvPr>
            <p:ph idx="1"/>
          </p:nvPr>
        </p:nvSpPr>
        <p:spPr>
          <a:xfrm>
            <a:off x="457200" y="1295400"/>
            <a:ext cx="8229600" cy="5562600"/>
          </a:xfrm>
        </p:spPr>
        <p:txBody>
          <a:bodyPr>
            <a:normAutofit fontScale="55000" lnSpcReduction="20000"/>
          </a:bodyPr>
          <a:lstStyle/>
          <a:p>
            <a:r>
              <a:rPr lang="en-US" sz="4400" b="1" dirty="0" smtClean="0">
                <a:latin typeface="Arial Black" pitchFamily="34" charset="0"/>
              </a:rPr>
              <a:t>1) “</a:t>
            </a:r>
            <a:r>
              <a:rPr lang="en-US" sz="4400" b="1" dirty="0" smtClean="0">
                <a:solidFill>
                  <a:srgbClr val="7030A0"/>
                </a:solidFill>
                <a:latin typeface="Arial Black" pitchFamily="34" charset="0"/>
              </a:rPr>
              <a:t>Based on your brain waves in the past several minutes, we see you are lying on certain trials, but mostly following button press instructions very well</a:t>
            </a:r>
            <a:r>
              <a:rPr lang="en-US" sz="4400" b="1" dirty="0" smtClean="0">
                <a:latin typeface="Arial Black" pitchFamily="34" charset="0"/>
              </a:rPr>
              <a:t>.”</a:t>
            </a:r>
          </a:p>
          <a:p>
            <a:pPr>
              <a:buNone/>
            </a:pPr>
            <a:r>
              <a:rPr lang="en-US" sz="3800" b="1" dirty="0" smtClean="0">
                <a:latin typeface="Arial Black" pitchFamily="34" charset="0"/>
              </a:rPr>
              <a:t>                                                                             </a:t>
            </a:r>
          </a:p>
          <a:p>
            <a:r>
              <a:rPr lang="en-US" sz="3600" b="1" dirty="0" smtClean="0">
                <a:latin typeface="Arial Black" pitchFamily="34" charset="0"/>
              </a:rPr>
              <a:t>2) “Based on your brain waves in the past few minutes, we see you are still lying on a few trials, but following button press instructions well.”</a:t>
            </a:r>
            <a:br>
              <a:rPr lang="en-US" sz="3600" b="1" dirty="0" smtClean="0">
                <a:latin typeface="Arial Black" pitchFamily="34" charset="0"/>
              </a:rPr>
            </a:br>
            <a:r>
              <a:rPr lang="en-US" sz="3600" b="1" dirty="0" smtClean="0">
                <a:latin typeface="Arial Black" pitchFamily="34" charset="0"/>
              </a:rPr>
              <a:t>3) “Based on your recent brain waves you are lying on certain trials, but mostly following other instructions.”                                          4)“Based on your brain waves in the past several minutes, we see you are lying on certain trials, but mostly following button press instructions very well.”                                                                            5) “Based on your brain waves in the past few minutes, we see you are still lying on a few trials, but following button press instructions very well.”</a:t>
            </a:r>
            <a:br>
              <a:rPr lang="en-US" sz="3600" b="1" dirty="0" smtClean="0">
                <a:latin typeface="Arial Black" pitchFamily="34" charset="0"/>
              </a:rPr>
            </a:br>
            <a:r>
              <a:rPr lang="en-US" sz="3600" b="1" dirty="0" smtClean="0">
                <a:latin typeface="Arial Black" pitchFamily="34" charset="0"/>
              </a:rPr>
              <a:t>6)“Based on your recent brain waves you are lying on certain trials, but mostly following other instructions very well.”</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rial Black" pitchFamily="34" charset="0"/>
              </a:rPr>
              <a:t>Control Feedbacks:</a:t>
            </a:r>
            <a:endParaRPr lang="en-US" dirty="0">
              <a:solidFill>
                <a:srgbClr val="7030A0"/>
              </a:solidFill>
              <a:latin typeface="Arial Black" pitchFamily="34" charset="0"/>
            </a:endParaRPr>
          </a:p>
        </p:txBody>
      </p:sp>
      <p:sp>
        <p:nvSpPr>
          <p:cNvPr id="3" name="Content Placeholder 2"/>
          <p:cNvSpPr>
            <a:spLocks noGrp="1"/>
          </p:cNvSpPr>
          <p:nvPr>
            <p:ph idx="1"/>
          </p:nvPr>
        </p:nvSpPr>
        <p:spPr>
          <a:xfrm>
            <a:off x="457200" y="1219200"/>
            <a:ext cx="8229600" cy="5638800"/>
          </a:xfrm>
        </p:spPr>
        <p:txBody>
          <a:bodyPr>
            <a:normAutofit fontScale="32500" lnSpcReduction="20000"/>
          </a:bodyPr>
          <a:lstStyle/>
          <a:p>
            <a:r>
              <a:rPr lang="en-US" sz="7400" b="1" dirty="0" smtClean="0">
                <a:solidFill>
                  <a:srgbClr val="7030A0"/>
                </a:solidFill>
                <a:latin typeface="Arial Black" pitchFamily="34" charset="0"/>
              </a:rPr>
              <a:t>1)“Based on your brain waves in the past few minutes, we see you are making mistaken button presses on certain trials, but mostly following button press instructions very well.”</a:t>
            </a:r>
          </a:p>
          <a:p>
            <a:endParaRPr lang="en-US" sz="5900" b="1" dirty="0" smtClean="0">
              <a:solidFill>
                <a:srgbClr val="7030A0"/>
              </a:solidFill>
              <a:latin typeface="Arial Black" pitchFamily="34" charset="0"/>
            </a:endParaRPr>
          </a:p>
          <a:p>
            <a:r>
              <a:rPr lang="en-US" sz="5500" b="1" dirty="0" smtClean="0">
                <a:latin typeface="Arial Black" pitchFamily="34" charset="0"/>
              </a:rPr>
              <a:t>2) “Based on your brain waves in the past several minutes, we see you are still making a few mistaken button presses on a few trials, but following button press instructions well.”</a:t>
            </a:r>
            <a:br>
              <a:rPr lang="en-US" sz="5500" b="1" dirty="0" smtClean="0">
                <a:latin typeface="Arial Black" pitchFamily="34" charset="0"/>
              </a:rPr>
            </a:br>
            <a:r>
              <a:rPr lang="en-US" sz="5500" b="1" dirty="0" smtClean="0">
                <a:latin typeface="Arial Black" pitchFamily="34" charset="0"/>
              </a:rPr>
              <a:t>3)  “Based on your recent brain waves, we see you are making some mistaken button presses on certain trials, but mostly following other instructions very well.”                                                                 4) “Based on your brain waves in the past few minutes, we see you are still making occasional mistaken button presses on certain trials, but mostly following button press instructions very well.”</a:t>
            </a:r>
            <a:br>
              <a:rPr lang="en-US" sz="5500" b="1" dirty="0" smtClean="0">
                <a:latin typeface="Arial Black" pitchFamily="34" charset="0"/>
              </a:rPr>
            </a:br>
            <a:r>
              <a:rPr lang="en-US" sz="5500" b="1" dirty="0" smtClean="0">
                <a:latin typeface="Arial Black" pitchFamily="34" charset="0"/>
              </a:rPr>
              <a:t>5)  “Based on your brain waves in the past several minutes, we see you are still making mistaken button presses on a few trials, but following button press instructions well.”</a:t>
            </a:r>
            <a:br>
              <a:rPr lang="en-US" sz="5500" b="1" dirty="0" smtClean="0">
                <a:latin typeface="Arial Black" pitchFamily="34" charset="0"/>
              </a:rPr>
            </a:br>
            <a:r>
              <a:rPr lang="en-US" sz="5500" b="1" dirty="0" smtClean="0">
                <a:latin typeface="Arial Black" pitchFamily="34" charset="0"/>
              </a:rPr>
              <a:t>6)  “Based on your recent brain waves, we see you are still making a few mistaken button presses on certain trials, but mostly following other instructions very well.”</a:t>
            </a:r>
            <a:endParaRPr lang="en-US" sz="5500" b="1" dirty="0">
              <a:latin typeface="Arial Black"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81000" y="0"/>
            <a:ext cx="86106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lstStyle/>
          <a:p>
            <a:r>
              <a:rPr lang="en-US" dirty="0" smtClean="0">
                <a:latin typeface="Arial Black" pitchFamily="34" charset="0"/>
              </a:rPr>
              <a:t>Complex Trial Protocol</a:t>
            </a:r>
            <a:endParaRPr lang="en-US" dirty="0">
              <a:latin typeface="Arial Blac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295400" y="0"/>
            <a:ext cx="6934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dirty="0" smtClean="0">
                <a:latin typeface="Arial Black" pitchFamily="34" charset="0"/>
              </a:rPr>
              <a:t>Bottom lines…</a:t>
            </a:r>
            <a:endParaRPr lang="en-US" dirty="0">
              <a:latin typeface="Arial Black" pitchFamily="34" charset="0"/>
            </a:endParaRPr>
          </a:p>
        </p:txBody>
      </p:sp>
      <p:sp>
        <p:nvSpPr>
          <p:cNvPr id="3" name="Content Placeholder 2"/>
          <p:cNvSpPr>
            <a:spLocks noGrp="1"/>
          </p:cNvSpPr>
          <p:nvPr>
            <p:ph idx="1"/>
          </p:nvPr>
        </p:nvSpPr>
        <p:spPr>
          <a:xfrm>
            <a:off x="457200" y="1219200"/>
            <a:ext cx="8229600" cy="5638800"/>
          </a:xfrm>
        </p:spPr>
        <p:txBody>
          <a:bodyPr>
            <a:normAutofit/>
          </a:bodyPr>
          <a:lstStyle/>
          <a:p>
            <a:r>
              <a:rPr lang="en-US" dirty="0" smtClean="0">
                <a:solidFill>
                  <a:srgbClr val="7030A0"/>
                </a:solidFill>
                <a:latin typeface="Arial Black" pitchFamily="34" charset="0"/>
              </a:rPr>
              <a:t>Deception awareness enhances sensitivity</a:t>
            </a:r>
            <a:r>
              <a:rPr lang="en-US" dirty="0" smtClean="0">
                <a:latin typeface="Arial Black" pitchFamily="34" charset="0"/>
              </a:rPr>
              <a:t> of 3-stimulus protocol… (used here for comparison with </a:t>
            </a:r>
            <a:r>
              <a:rPr lang="en-US" dirty="0" err="1" smtClean="0">
                <a:latin typeface="Arial Black" pitchFamily="34" charset="0"/>
              </a:rPr>
              <a:t>Verschuere</a:t>
            </a:r>
            <a:r>
              <a:rPr lang="en-US" dirty="0" smtClean="0">
                <a:latin typeface="Arial Black" pitchFamily="34" charset="0"/>
              </a:rPr>
              <a:t> et al.)</a:t>
            </a:r>
          </a:p>
          <a:p>
            <a:r>
              <a:rPr lang="en-US" dirty="0" smtClean="0">
                <a:latin typeface="Arial Black" pitchFamily="34" charset="0"/>
              </a:rPr>
              <a:t>(Manny </a:t>
            </a:r>
            <a:r>
              <a:rPr lang="en-US" dirty="0" err="1" smtClean="0">
                <a:latin typeface="Arial Black" pitchFamily="34" charset="0"/>
              </a:rPr>
              <a:t>Donchin</a:t>
            </a:r>
            <a:r>
              <a:rPr lang="en-US" dirty="0" smtClean="0">
                <a:latin typeface="Arial Black" pitchFamily="34" charset="0"/>
              </a:rPr>
              <a:t> recently reminded me that deception manipulation may work via directing attention to probe category. Could be. We have said that before ourselves.)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Arial Black" pitchFamily="34" charset="0"/>
              </a:rPr>
              <a:t>Next step: Repeat study with the </a:t>
            </a:r>
            <a:r>
              <a:rPr lang="en-US" dirty="0" smtClean="0">
                <a:solidFill>
                  <a:srgbClr val="7030A0"/>
                </a:solidFill>
                <a:latin typeface="Arial Black" pitchFamily="34" charset="0"/>
              </a:rPr>
              <a:t>Complex Trial Protocol</a:t>
            </a:r>
            <a:r>
              <a:rPr lang="en-US" dirty="0" smtClean="0">
                <a:latin typeface="Arial Black" pitchFamily="34" charset="0"/>
              </a:rPr>
              <a:t>, in which we can also certainly alert subjects to try to conceal recognition of crime-relevant information, though they do not lie during test, though they have likely done so in interrogation. They can also get feedback during run, e.g., “you seem to be recognizing some items….”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0" y="0"/>
            <a:ext cx="19050000" cy="2143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Psychophysiology, 48 (2011), 149–154.</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66775" y="2486819"/>
            <a:ext cx="7410450" cy="2752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An Innocent Control and Mock Terrorist group</a:t>
            </a:r>
            <a:endParaRPr lang="en-US" dirty="0">
              <a:latin typeface="Arial Black" pitchFamily="34" charset="0"/>
            </a:endParaRPr>
          </a:p>
        </p:txBody>
      </p:sp>
      <p:sp>
        <p:nvSpPr>
          <p:cNvPr id="3" name="Content Placeholder 2"/>
          <p:cNvSpPr>
            <a:spLocks noGrp="1"/>
          </p:cNvSpPr>
          <p:nvPr>
            <p:ph idx="1"/>
          </p:nvPr>
        </p:nvSpPr>
        <p:spPr/>
        <p:txBody>
          <a:bodyPr/>
          <a:lstStyle/>
          <a:p>
            <a:r>
              <a:rPr lang="en-US" dirty="0" smtClean="0">
                <a:solidFill>
                  <a:srgbClr val="7030A0"/>
                </a:solidFill>
                <a:latin typeface="Arial Black" pitchFamily="34" charset="0"/>
              </a:rPr>
              <a:t>Terrorists read 3 brochures about 1. place, 2.weapons, 3.dates for attack, then make a recommendation to chieftain.</a:t>
            </a:r>
          </a:p>
          <a:p>
            <a:r>
              <a:rPr lang="en-US" dirty="0" smtClean="0">
                <a:solidFill>
                  <a:srgbClr val="7030A0"/>
                </a:solidFill>
                <a:latin typeface="Arial Black" pitchFamily="34" charset="0"/>
              </a:rPr>
              <a:t>Controls read vacation brochures and recommend to SO’s, parents.</a:t>
            </a:r>
          </a:p>
          <a:p>
            <a:r>
              <a:rPr lang="en-US" dirty="0" smtClean="0">
                <a:solidFill>
                  <a:srgbClr val="7030A0"/>
                </a:solidFill>
                <a:latin typeface="Arial Black" pitchFamily="34" charset="0"/>
              </a:rPr>
              <a:t>All tested on guilty scenario, 1 block for each category.</a:t>
            </a:r>
            <a:endParaRPr lang="en-US"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nocent GA"/>
          <p:cNvPicPr>
            <a:picLocks noChangeAspect="1" noChangeArrowheads="1"/>
          </p:cNvPicPr>
          <p:nvPr/>
        </p:nvPicPr>
        <p:blipFill>
          <a:blip r:embed="rId2" cstate="print"/>
          <a:srcRect/>
          <a:stretch>
            <a:fillRect/>
          </a:stretch>
        </p:blipFill>
        <p:spPr bwMode="auto">
          <a:xfrm>
            <a:off x="4114800" y="2971800"/>
            <a:ext cx="4800600" cy="3727450"/>
          </a:xfrm>
          <a:prstGeom prst="rect">
            <a:avLst/>
          </a:prstGeom>
          <a:noFill/>
          <a:ln w="9525">
            <a:noFill/>
            <a:miter lim="800000"/>
            <a:headEnd/>
            <a:tailEnd/>
          </a:ln>
        </p:spPr>
      </p:pic>
      <p:pic>
        <p:nvPicPr>
          <p:cNvPr id="4" name="Picture 3" descr="Guity GA"/>
          <p:cNvPicPr>
            <a:picLocks noChangeAspect="1" noChangeArrowheads="1"/>
          </p:cNvPicPr>
          <p:nvPr/>
        </p:nvPicPr>
        <p:blipFill>
          <a:blip r:embed="rId3" cstate="print"/>
          <a:srcRect/>
          <a:stretch>
            <a:fillRect/>
          </a:stretch>
        </p:blipFill>
        <p:spPr bwMode="auto">
          <a:xfrm>
            <a:off x="0" y="0"/>
            <a:ext cx="4914900" cy="3784600"/>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5334000" y="-228600"/>
            <a:ext cx="4248150" cy="409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609604"/>
          <a:ext cx="6400800" cy="5410198"/>
        </p:xfrm>
        <a:graphic>
          <a:graphicData uri="http://schemas.openxmlformats.org/drawingml/2006/table">
            <a:tbl>
              <a:tblPr/>
              <a:tblGrid>
                <a:gridCol w="900112"/>
                <a:gridCol w="1233488"/>
                <a:gridCol w="900112"/>
                <a:gridCol w="1233488"/>
                <a:gridCol w="900112"/>
                <a:gridCol w="1233488"/>
              </a:tblGrid>
              <a:tr h="239371">
                <a:tc gridSpan="2">
                  <a:txBody>
                    <a:bodyPr/>
                    <a:lstStyle/>
                    <a:p>
                      <a:pPr marL="0" marR="0" algn="ctr">
                        <a:spcBef>
                          <a:spcPts val="0"/>
                        </a:spcBef>
                        <a:spcAft>
                          <a:spcPts val="0"/>
                        </a:spcAft>
                      </a:pPr>
                      <a:r>
                        <a:rPr lang="en-US" sz="1200" b="1" dirty="0" err="1">
                          <a:latin typeface="Times New Roman"/>
                          <a:ea typeface="Times New Roman"/>
                          <a:cs typeface="Times New Roman"/>
                        </a:rPr>
                        <a:t>Iall</a:t>
                      </a:r>
                      <a:endParaRPr lang="en-US" sz="1200" dirty="0">
                        <a:latin typeface="Times New Roman"/>
                        <a:ea typeface="Times New Roman"/>
                        <a:cs typeface="Times New Roman"/>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latin typeface="Times New Roman"/>
                          <a:ea typeface="Times New Roman"/>
                          <a:cs typeface="Times New Roman"/>
                        </a:rPr>
                        <a:t>Imax</a:t>
                      </a:r>
                      <a:endParaRPr lang="en-US" sz="1200">
                        <a:latin typeface="Times New Roman"/>
                        <a:ea typeface="Times New Roman"/>
                        <a:cs typeface="Times New Roman"/>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latin typeface="Times New Roman"/>
                          <a:ea typeface="Times New Roman"/>
                          <a:cs typeface="Times New Roman"/>
                        </a:rPr>
                        <a:t>Blind Imax</a:t>
                      </a:r>
                      <a:endParaRPr lang="en-US" sz="1200">
                        <a:latin typeface="Times New Roman"/>
                        <a:ea typeface="Times New Roman"/>
                        <a:cs typeface="Times New Roman"/>
                      </a:endParaRP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r>
              <a:tr h="549418">
                <a:tc>
                  <a:txBody>
                    <a:bodyPr/>
                    <a:lstStyle/>
                    <a:p>
                      <a:pPr marL="0" marR="0" algn="ctr">
                        <a:spcBef>
                          <a:spcPts val="0"/>
                        </a:spcBef>
                        <a:spcAft>
                          <a:spcPts val="0"/>
                        </a:spcAft>
                      </a:pPr>
                      <a:r>
                        <a:rPr lang="en-US" sz="1200" b="1">
                          <a:latin typeface="Times New Roman"/>
                          <a:ea typeface="Times New Roman"/>
                          <a:cs typeface="Times New Roman"/>
                        </a:rPr>
                        <a:t>Guilty</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Innocent</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Guilty</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Innocent</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Guilty</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Innocent</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14771">
                <a:tc>
                  <a:txBody>
                    <a:bodyPr/>
                    <a:lstStyle/>
                    <a:p>
                      <a:pPr marL="0" marR="0" algn="ctr">
                        <a:spcBef>
                          <a:spcPts val="0"/>
                        </a:spcBef>
                        <a:spcAft>
                          <a:spcPts val="0"/>
                        </a:spcAft>
                      </a:pPr>
                      <a:r>
                        <a:rPr lang="en-US" sz="1200">
                          <a:latin typeface="Times New Roman"/>
                          <a:ea typeface="Times New Roman"/>
                          <a:cs typeface="Times New Roman"/>
                        </a:rPr>
                        <a:t>1000</a:t>
                      </a: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 New Roman"/>
                          <a:ea typeface="Times New Roman"/>
                          <a:cs typeface="Times New Roman"/>
                        </a:rPr>
                        <a:t>648</a:t>
                      </a: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 New Roman"/>
                          <a:ea typeface="Times New Roman"/>
                          <a:cs typeface="Times New Roman"/>
                        </a:rPr>
                        <a:t>985</a:t>
                      </a: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dirty="0">
                          <a:latin typeface="Times New Roman"/>
                          <a:ea typeface="Times New Roman"/>
                          <a:cs typeface="Times New Roman"/>
                        </a:rPr>
                        <a:t>287</a:t>
                      </a: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 New Roman"/>
                          <a:ea typeface="Times New Roman"/>
                          <a:cs typeface="Times New Roman"/>
                        </a:rPr>
                        <a:t>985</a:t>
                      </a: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a:latin typeface="Times New Roman"/>
                          <a:ea typeface="Times New Roman"/>
                          <a:cs typeface="Times New Roman"/>
                        </a:rPr>
                        <a:t>603</a:t>
                      </a:r>
                    </a:p>
                  </a:txBody>
                  <a:tcPr marL="68580" marR="68580" marT="0" marB="0" anchor="b">
                    <a:lnL>
                      <a:noFill/>
                    </a:lnL>
                    <a:lnR>
                      <a:noFill/>
                    </a:lnR>
                    <a:lnT w="19050" cap="flat" cmpd="sng" algn="ctr">
                      <a:solidFill>
                        <a:srgbClr val="000000"/>
                      </a:solidFill>
                      <a:prstDash val="solid"/>
                      <a:round/>
                      <a:headEnd type="none" w="med" len="med"/>
                      <a:tailEnd type="none" w="med" len="med"/>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1000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610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999</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416</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998</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602</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dirty="0">
                          <a:latin typeface="Times New Roman"/>
                          <a:ea typeface="Times New Roman"/>
                          <a:cs typeface="Times New Roman"/>
                        </a:rPr>
                        <a:t>955</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598</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dirty="0">
                          <a:latin typeface="Times New Roman"/>
                          <a:ea typeface="Times New Roman"/>
                          <a:cs typeface="Times New Roman"/>
                        </a:rPr>
                        <a:t>889</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476</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892</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649</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996</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611</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dirty="0">
                          <a:latin typeface="Times New Roman"/>
                          <a:ea typeface="Times New Roman"/>
                          <a:cs typeface="Times New Roman"/>
                        </a:rPr>
                        <a:t>898</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430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893</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605</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994</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150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946</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17</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943</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689</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909</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475</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698</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284</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761</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547</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945</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600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677</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365</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702</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536</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997</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555</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959</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250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961</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569</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999</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586</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908</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217</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907</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565</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985</a:t>
                      </a: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690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888</a:t>
                      </a: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382</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886</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706</a:t>
                      </a:r>
                    </a:p>
                  </a:txBody>
                  <a:tcPr marL="68580" marR="68580" marT="0" marB="0" anchor="b">
                    <a:lnL>
                      <a:noFill/>
                    </a:lnL>
                    <a:lnR>
                      <a:noFill/>
                    </a:lnR>
                    <a:lnT>
                      <a:noFill/>
                    </a:lnT>
                    <a:lnB>
                      <a:noFill/>
                    </a:lnB>
                  </a:tcPr>
                </a:tc>
              </a:tr>
              <a:tr h="300463">
                <a:tc>
                  <a:txBody>
                    <a:bodyPr/>
                    <a:lstStyle/>
                    <a:p>
                      <a:pPr marL="0" marR="0" algn="ctr">
                        <a:spcBef>
                          <a:spcPts val="0"/>
                        </a:spcBef>
                        <a:spcAft>
                          <a:spcPts val="0"/>
                        </a:spcAft>
                      </a:pPr>
                      <a:r>
                        <a:rPr lang="en-US" sz="1200">
                          <a:latin typeface="Times New Roman"/>
                          <a:ea typeface="Times New Roman"/>
                          <a:cs typeface="Times New Roman"/>
                        </a:rPr>
                        <a:t>912</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390</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667</a:t>
                      </a:r>
                    </a:p>
                  </a:txBody>
                  <a:tcPr marL="68580" marR="68580" marT="0" marB="0" anchor="ctr">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129</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698</a:t>
                      </a: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cs typeface="Times New Roman"/>
                        </a:rPr>
                        <a:t>650</a:t>
                      </a:r>
                    </a:p>
                  </a:txBody>
                  <a:tcPr marL="68580" marR="68580" marT="0" marB="0" anchor="b">
                    <a:lnL>
                      <a:noFill/>
                    </a:lnL>
                    <a:lnR>
                      <a:noFill/>
                    </a:lnR>
                    <a:lnT>
                      <a:noFill/>
                    </a:lnT>
                    <a:lnB>
                      <a:noFill/>
                    </a:lnB>
                  </a:tcPr>
                </a:tc>
              </a:tr>
              <a:tr h="314771">
                <a:tc>
                  <a:txBody>
                    <a:bodyPr/>
                    <a:lstStyle/>
                    <a:p>
                      <a:pPr marL="0" marR="0" algn="ctr">
                        <a:spcBef>
                          <a:spcPts val="0"/>
                        </a:spcBef>
                        <a:spcAft>
                          <a:spcPts val="0"/>
                        </a:spcAft>
                      </a:pPr>
                      <a:r>
                        <a:rPr lang="en-US" sz="1200">
                          <a:latin typeface="Times New Roman"/>
                          <a:ea typeface="Times New Roman"/>
                          <a:cs typeface="Times New Roman"/>
                        </a:rPr>
                        <a:t>903</a:t>
                      </a: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cs typeface="Times New Roman"/>
                        </a:rPr>
                        <a:t>644</a:t>
                      </a: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cs typeface="Times New Roman"/>
                        </a:rPr>
                        <a:t>837</a:t>
                      </a: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cs typeface="Times New Roman"/>
                        </a:rPr>
                        <a:t>215</a:t>
                      </a: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cs typeface="Times New Roman"/>
                        </a:rPr>
                        <a:t>842</a:t>
                      </a: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cs typeface="Times New Roman"/>
                        </a:rPr>
                        <a:t>702</a:t>
                      </a:r>
                    </a:p>
                  </a:txBody>
                  <a:tcPr marL="68580" marR="68580" marT="0" marB="0" anchor="b">
                    <a:lnL>
                      <a:noFill/>
                    </a:lnL>
                    <a:lnR>
                      <a:noFill/>
                    </a:lnR>
                    <a:lnT>
                      <a:noFill/>
                    </a:lnT>
                    <a:lnB w="19050" cap="flat" cmpd="sng" algn="ctr">
                      <a:solidFill>
                        <a:srgbClr val="000000"/>
                      </a:solidFill>
                      <a:prstDash val="solid"/>
                      <a:round/>
                      <a:headEnd type="none" w="med" len="med"/>
                      <a:tailEnd type="none" w="med" len="med"/>
                    </a:lnB>
                  </a:tcPr>
                </a:tc>
              </a:tr>
              <a:tr h="329079">
                <a:tc>
                  <a:txBody>
                    <a:bodyPr/>
                    <a:lstStyle/>
                    <a:p>
                      <a:pPr marL="0" marR="0" algn="ctr">
                        <a:spcBef>
                          <a:spcPts val="0"/>
                        </a:spcBef>
                        <a:spcAft>
                          <a:spcPts val="0"/>
                        </a:spcAft>
                      </a:pPr>
                      <a:r>
                        <a:rPr lang="en-US" sz="1200" b="1">
                          <a:latin typeface="Times New Roman"/>
                          <a:ea typeface="Times New Roman"/>
                          <a:cs typeface="Times New Roman"/>
                        </a:rPr>
                        <a:t>966</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546</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863</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289</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872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619</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29079">
                <a:tc>
                  <a:txBody>
                    <a:bodyPr/>
                    <a:lstStyle/>
                    <a:p>
                      <a:pPr marL="0" marR="0" algn="ctr">
                        <a:spcBef>
                          <a:spcPts val="0"/>
                        </a:spcBef>
                        <a:spcAft>
                          <a:spcPts val="0"/>
                        </a:spcAft>
                      </a:pPr>
                      <a:r>
                        <a:rPr lang="en-US" sz="1200" b="1">
                          <a:latin typeface="Times New Roman"/>
                          <a:ea typeface="Times New Roman"/>
                          <a:cs typeface="Times New Roman"/>
                        </a:rPr>
                        <a:t>12/12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0/12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12/12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0/12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10/12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0/12</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29079">
                <a:tc gridSpan="2">
                  <a:txBody>
                    <a:bodyPr/>
                    <a:lstStyle/>
                    <a:p>
                      <a:pPr marL="0" marR="0" algn="ctr">
                        <a:spcBef>
                          <a:spcPts val="0"/>
                        </a:spcBef>
                        <a:spcAft>
                          <a:spcPts val="0"/>
                        </a:spcAft>
                      </a:pPr>
                      <a:r>
                        <a:rPr lang="en-US" sz="1200" b="1">
                          <a:latin typeface="Times New Roman"/>
                          <a:ea typeface="Times New Roman"/>
                          <a:cs typeface="Times New Roman"/>
                        </a:rPr>
                        <a:t>AUC = 1.0</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a:latin typeface="Times New Roman"/>
                          <a:ea typeface="Times New Roman"/>
                          <a:cs typeface="Times New Roman"/>
                        </a:rPr>
                        <a:t>AUC = 1.0</a:t>
                      </a:r>
                      <a:endParaRPr lang="en-US" sz="120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US" sz="1200" b="1" dirty="0">
                          <a:latin typeface="Times New Roman"/>
                          <a:ea typeface="Times New Roman"/>
                          <a:cs typeface="Times New Roman"/>
                        </a:rPr>
                        <a:t>AUC = .979</a:t>
                      </a:r>
                      <a:endParaRPr lang="en-US" sz="1200" dirty="0">
                        <a:latin typeface="Times New Roman"/>
                        <a:ea typeface="Times New Roman"/>
                        <a:cs typeface="Times New Roman"/>
                      </a:endParaRPr>
                    </a:p>
                  </a:txBody>
                  <a:tcPr marL="68580" marR="68580"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Black" pitchFamily="34" charset="0"/>
              </a:rPr>
              <a:t>Obviously, I shopped this around some of our intelligence agencies:</a:t>
            </a:r>
            <a:endParaRPr lang="en-US" sz="3200" dirty="0">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US" dirty="0" smtClean="0">
                <a:solidFill>
                  <a:srgbClr val="7030A0"/>
                </a:solidFill>
                <a:latin typeface="Arial Black" pitchFamily="34" charset="0"/>
              </a:rPr>
              <a:t>A member of the community was not too interested in this test of concealed info detection, but </a:t>
            </a:r>
            <a:r>
              <a:rPr lang="en-US" i="1" dirty="0" smtClean="0">
                <a:solidFill>
                  <a:srgbClr val="00B050"/>
                </a:solidFill>
                <a:latin typeface="Arial Black" pitchFamily="34" charset="0"/>
              </a:rPr>
              <a:t>for the needs of his agency</a:t>
            </a:r>
            <a:r>
              <a:rPr lang="en-US" dirty="0" smtClean="0">
                <a:solidFill>
                  <a:srgbClr val="7030A0"/>
                </a:solidFill>
                <a:latin typeface="Arial Black" pitchFamily="34" charset="0"/>
              </a:rPr>
              <a:t> was more eager to have a deception detector, ala Pinocchio.</a:t>
            </a:r>
          </a:p>
          <a:p>
            <a:r>
              <a:rPr lang="en-US" dirty="0" smtClean="0">
                <a:solidFill>
                  <a:srgbClr val="7030A0"/>
                </a:solidFill>
                <a:latin typeface="Arial Black" pitchFamily="34" charset="0"/>
              </a:rPr>
              <a:t>I asked for examples of his agency’s needs, and after awhile, he provided 3 vignettes:</a:t>
            </a:r>
            <a:endParaRPr lang="en-US" dirty="0">
              <a:solidFill>
                <a:srgbClr val="7030A0"/>
              </a:solidFill>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1219201" y="609600"/>
            <a:ext cx="7162800" cy="5410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963</Words>
  <Application>Microsoft Office PowerPoint</Application>
  <PresentationFormat>On-screen Show (4:3)</PresentationFormat>
  <Paragraphs>152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Anti-terror uses of the P300-based,Concealed Information Test; Deception Awareness effects</vt:lpstr>
      <vt:lpstr>Complex Trial Protocol</vt:lpstr>
      <vt:lpstr>Slide 3</vt:lpstr>
      <vt:lpstr>Psychophysiology, 48 (2011), 149–154.</vt:lpstr>
      <vt:lpstr>An Innocent Control and Mock Terrorist group</vt:lpstr>
      <vt:lpstr>Slide 6</vt:lpstr>
      <vt:lpstr>Slide 7</vt:lpstr>
      <vt:lpstr>Obviously, I shopped this around some of our intelligence agencies:</vt:lpstr>
      <vt:lpstr>Slide 9</vt:lpstr>
      <vt:lpstr>Slide 10</vt:lpstr>
      <vt:lpstr>Other Applications of P300-based “Memory Detection” are known…</vt:lpstr>
      <vt:lpstr>Part II</vt:lpstr>
      <vt:lpstr>Verschuere et al. (2009)</vt:lpstr>
      <vt:lpstr>Our New Study</vt:lpstr>
      <vt:lpstr>Our Study</vt:lpstr>
      <vt:lpstr>Deception Group also told: “You are going to see a series of town names… </vt:lpstr>
      <vt:lpstr>Deception Feedbacks:</vt:lpstr>
      <vt:lpstr>Control Feedbacks:</vt:lpstr>
      <vt:lpstr>Slide 19</vt:lpstr>
      <vt:lpstr>Slide 20</vt:lpstr>
      <vt:lpstr>Slide 21</vt:lpstr>
      <vt:lpstr>Slide 22</vt:lpstr>
      <vt:lpstr>Bottom lines…</vt:lpstr>
      <vt:lpstr>Future direction:</vt:lpstr>
    </vt:vector>
  </TitlesOfParts>
  <Company>Northwestern University - Weinberg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Anti-terror applications of the P300-based Concealed Information Test</dc:title>
  <dc:creator>Peter</dc:creator>
  <cp:lastModifiedBy>SONY laptop</cp:lastModifiedBy>
  <cp:revision>16</cp:revision>
  <dcterms:created xsi:type="dcterms:W3CDTF">2011-02-22T22:30:24Z</dcterms:created>
  <dcterms:modified xsi:type="dcterms:W3CDTF">2012-02-18T22:52:01Z</dcterms:modified>
</cp:coreProperties>
</file>